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3" r:id="rId5"/>
    <p:sldId id="259" r:id="rId6"/>
    <p:sldId id="262" r:id="rId7"/>
    <p:sldId id="286" r:id="rId8"/>
    <p:sldId id="276" r:id="rId9"/>
    <p:sldId id="260" r:id="rId10"/>
    <p:sldId id="278" r:id="rId11"/>
    <p:sldId id="279" r:id="rId12"/>
    <p:sldId id="280" r:id="rId13"/>
    <p:sldId id="281" r:id="rId14"/>
    <p:sldId id="283" r:id="rId15"/>
    <p:sldId id="282" r:id="rId16"/>
    <p:sldId id="256" r:id="rId17"/>
    <p:sldId id="284" r:id="rId18"/>
    <p:sldId id="261" r:id="rId19"/>
    <p:sldId id="287" r:id="rId20"/>
    <p:sldId id="289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8" r:id="rId29"/>
    <p:sldId id="271" r:id="rId30"/>
    <p:sldId id="272" r:id="rId31"/>
    <p:sldId id="273" r:id="rId32"/>
    <p:sldId id="274" r:id="rId33"/>
    <p:sldId id="290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8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660"/>
  </p:normalViewPr>
  <p:slideViewPr>
    <p:cSldViewPr>
      <p:cViewPr varScale="1">
        <p:scale>
          <a:sx n="71" d="100"/>
          <a:sy n="71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5711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0479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025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4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90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5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02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3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08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88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4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978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23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686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346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18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96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68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12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639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963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5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40045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97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6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662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347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26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18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781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49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09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18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04194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308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71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23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998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981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17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391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157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942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60E5-E2B0-45E0-BAA1-CDEBE1CB5CB7}" type="datetimeFigureOut">
              <a:rPr kumimoji="1" lang="ja-JP" altLang="en-US" smtClean="0"/>
              <a:pPr/>
              <a:t>2013/2/12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12A-D173-49EF-ABC6-01090F7A39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1707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60E5-E2B0-45E0-BAA1-CDEBE1CB5CB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2013/2/12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12A-D173-49EF-ABC6-01090F7A393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eather.is.kochi-u.ac.jp/sat/gms.fareast/2012/09/29/fe.12092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412" y="728640"/>
            <a:ext cx="8712127" cy="1470025"/>
          </a:xfr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altLang="ja-JP" sz="6000" dirty="0">
                <a:solidFill>
                  <a:schemeClr val="bg1"/>
                </a:solidFill>
              </a:rPr>
              <a:t>Analysis of typhoon's data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21700" y="5742735"/>
            <a:ext cx="5016886" cy="707886"/>
          </a:xfrm>
          <a:prstGeom prst="rect">
            <a:avLst/>
          </a:prstGeom>
          <a:solidFill>
            <a:srgbClr val="00B0F0">
              <a:alpha val="40000"/>
            </a:srgbClr>
          </a:solidFill>
          <a:ln w="508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Typhoon </a:t>
            </a:r>
            <a:r>
              <a:rPr lang="en-US" altLang="ja-JP" sz="4000" dirty="0" err="1" smtClean="0">
                <a:solidFill>
                  <a:schemeClr val="bg1"/>
                </a:solidFill>
              </a:rPr>
              <a:t>No.17</a:t>
            </a:r>
            <a:r>
              <a:rPr lang="en-US" altLang="ja-JP" sz="4000" dirty="0" smtClean="0">
                <a:solidFill>
                  <a:schemeClr val="bg1"/>
                </a:solidFill>
              </a:rPr>
              <a:t> </a:t>
            </a:r>
            <a:r>
              <a:rPr lang="en-US" altLang="ja-JP" sz="4000" dirty="0">
                <a:solidFill>
                  <a:schemeClr val="bg1"/>
                </a:solidFill>
              </a:rPr>
              <a:t>in </a:t>
            </a:r>
            <a:r>
              <a:rPr lang="en-US" altLang="ja-JP" sz="4000" dirty="0" smtClean="0">
                <a:solidFill>
                  <a:schemeClr val="bg1"/>
                </a:solidFill>
              </a:rPr>
              <a:t>2012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8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85190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881508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-55868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5382108" y="2618892"/>
            <a:ext cx="3083507" cy="3870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691892" y="373561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-2700000" flipV="1">
            <a:off x="6006534" y="255567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2700000" flipV="1">
            <a:off x="4785896" y="435591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3500000" flipV="1">
            <a:off x="4352296" y="129550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V="1">
            <a:off x="5400152" y="1568407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V="1">
            <a:off x="3620032" y="4097248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0800000" flipV="1">
            <a:off x="3311833" y="189879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8100000" flipV="1">
            <a:off x="3075668" y="307873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2380539" y="1766880"/>
            <a:ext cx="564308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The red arrows are the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winds that pressured the </a:t>
            </a:r>
            <a:r>
              <a:rPr lang="en-US" altLang="ja-JP" sz="2800" b="1" dirty="0">
                <a:solidFill>
                  <a:srgbClr val="FF0000"/>
                </a:solidFill>
              </a:rPr>
              <a:t>typhoon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to go </a:t>
            </a:r>
            <a:r>
              <a:rPr lang="en-US" altLang="ja-JP" sz="2800" b="1" dirty="0">
                <a:solidFill>
                  <a:srgbClr val="FF0000"/>
                </a:solidFill>
              </a:rPr>
              <a:t>north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9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85190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881508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-55868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5382108" y="2618892"/>
            <a:ext cx="3083507" cy="3870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691892" y="373561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-2700000" flipV="1">
            <a:off x="6006534" y="255567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2700000" flipV="1">
            <a:off x="4785896" y="435591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3500000" flipV="1">
            <a:off x="4352296" y="129550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V="1">
            <a:off x="5400152" y="1568407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V="1">
            <a:off x="3620032" y="4097248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0800000" flipV="1">
            <a:off x="3311833" y="189879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8100000" flipV="1">
            <a:off x="3075668" y="307873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41436" y="971682"/>
            <a:ext cx="828110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FF"/>
                </a:solidFill>
              </a:rPr>
              <a:t>The purple arrows are the winds </a:t>
            </a:r>
            <a:r>
              <a:rPr lang="en-US" altLang="ja-JP" sz="2800" b="1" dirty="0">
                <a:solidFill>
                  <a:srgbClr val="FF00FF"/>
                </a:solidFill>
              </a:rPr>
              <a:t>of </a:t>
            </a:r>
            <a:r>
              <a:rPr lang="en-US" altLang="ja-JP" sz="2800" b="1" dirty="0" smtClean="0">
                <a:solidFill>
                  <a:srgbClr val="FF00FF"/>
                </a:solidFill>
              </a:rPr>
              <a:t>the typhoon itself.</a:t>
            </a:r>
            <a:endParaRPr lang="ja-JP" alt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85190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881508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-558684" y="1448736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5382108" y="2618892"/>
            <a:ext cx="3083507" cy="387051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691892" y="373561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-2700000" flipV="1">
            <a:off x="6006534" y="255567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2700000" flipV="1">
            <a:off x="4785896" y="4355915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3500000" flipV="1">
            <a:off x="4352296" y="129550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V="1">
            <a:off x="5400152" y="1568407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V="1">
            <a:off x="3620032" y="4097248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0800000" flipV="1">
            <a:off x="3311833" y="1898796"/>
            <a:ext cx="770360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8100000" flipV="1">
            <a:off x="3075668" y="3078737"/>
            <a:ext cx="725354" cy="953552"/>
          </a:xfrm>
          <a:prstGeom prst="straightConnector1">
            <a:avLst/>
          </a:prstGeom>
          <a:ln w="57150">
            <a:solidFill>
              <a:srgbClr val="8000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39391" y="4943562"/>
            <a:ext cx="8193137" cy="1815882"/>
          </a:xfrm>
          <a:prstGeom prst="rect">
            <a:avLst/>
          </a:prstGeom>
          <a:solidFill>
            <a:srgbClr val="FF0000">
              <a:alpha val="70000"/>
            </a:srgbClr>
          </a:solidFill>
          <a:ln w="38100"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If we think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of the resultant forces </a:t>
            </a:r>
            <a:r>
              <a:rPr lang="en-US" altLang="ja-JP" sz="2800" b="1" dirty="0">
                <a:solidFill>
                  <a:schemeClr val="bg1"/>
                </a:solidFill>
              </a:rPr>
              <a:t>of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the two types of wind, we come to </a:t>
            </a:r>
            <a:r>
              <a:rPr lang="en-US" altLang="ja-JP" sz="2800" b="1" dirty="0">
                <a:solidFill>
                  <a:schemeClr val="bg1"/>
                </a:solidFill>
              </a:rPr>
              <a:t>realize that the wind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on </a:t>
            </a:r>
            <a:r>
              <a:rPr lang="en-US" altLang="ja-JP" sz="2800" b="1" dirty="0">
                <a:solidFill>
                  <a:schemeClr val="bg1"/>
                </a:solidFill>
              </a:rPr>
              <a:t>the east side of the typhoon is stronger than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those on </a:t>
            </a:r>
            <a:r>
              <a:rPr lang="en-US" altLang="ja-JP" sz="2800" b="1" dirty="0">
                <a:solidFill>
                  <a:schemeClr val="bg1"/>
                </a:solidFill>
              </a:rPr>
              <a:t>the west side of the typhoon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.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325635" y="3311364"/>
            <a:ext cx="1789559" cy="1789559"/>
            <a:chOff x="5325635" y="3311364"/>
            <a:chExt cx="1789559" cy="1789559"/>
          </a:xfrm>
        </p:grpSpPr>
        <p:sp>
          <p:nvSpPr>
            <p:cNvPr id="30" name="円/楕円 29"/>
            <p:cNvSpPr/>
            <p:nvPr/>
          </p:nvSpPr>
          <p:spPr>
            <a:xfrm>
              <a:off x="5325635" y="3311364"/>
              <a:ext cx="1789559" cy="1789559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63500"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562132" y="3990919"/>
              <a:ext cx="1430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FF0000"/>
                  </a:solidFill>
                </a:rPr>
                <a:t>Strong!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802232" y="1662447"/>
            <a:ext cx="1789559" cy="1789559"/>
            <a:chOff x="2802232" y="1662447"/>
            <a:chExt cx="1789559" cy="1789559"/>
          </a:xfrm>
        </p:grpSpPr>
        <p:sp>
          <p:nvSpPr>
            <p:cNvPr id="2" name="円/楕円 1"/>
            <p:cNvSpPr/>
            <p:nvPr/>
          </p:nvSpPr>
          <p:spPr>
            <a:xfrm>
              <a:off x="2802232" y="1662447"/>
              <a:ext cx="1789559" cy="1789559"/>
            </a:xfrm>
            <a:prstGeom prst="ellipse">
              <a:avLst/>
            </a:prstGeom>
            <a:solidFill>
              <a:srgbClr val="002060">
                <a:alpha val="30000"/>
              </a:srgbClr>
            </a:solidFill>
            <a:ln w="63500">
              <a:solidFill>
                <a:srgbClr val="00206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291072" y="2618892"/>
              <a:ext cx="12809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002060"/>
                  </a:solidFill>
                </a:rPr>
                <a:t>Weak!</a:t>
              </a:r>
              <a:endParaRPr kumimoji="1" lang="ja-JP" alt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35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81508" y="188568"/>
            <a:ext cx="7285969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 Comparison </a:t>
            </a:r>
            <a:r>
              <a:rPr lang="en-US" altLang="ja-JP" sz="3200" b="1" dirty="0"/>
              <a:t>of </a:t>
            </a:r>
            <a:r>
              <a:rPr lang="en-US" altLang="ja-JP" sz="3200" b="1" dirty="0" smtClean="0"/>
              <a:t>the Average Wind Speed</a:t>
            </a:r>
            <a:endParaRPr lang="ja-JP" altLang="en-US" sz="3200" b="1" dirty="0" smtClean="0"/>
          </a:p>
          <a:p>
            <a:r>
              <a:rPr kumimoji="1" lang="en-US" altLang="ja-JP" sz="3200" b="1" dirty="0" smtClean="0"/>
              <a:t>between Nagoya and Shizuoka</a:t>
            </a:r>
            <a:endParaRPr kumimoji="1" lang="ja-JP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449732"/>
            <a:ext cx="5724525" cy="521970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922180" y="1449732"/>
            <a:ext cx="3221820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 This </a:t>
            </a:r>
            <a:r>
              <a:rPr lang="en-US" altLang="ja-JP" sz="2400" b="1" dirty="0">
                <a:solidFill>
                  <a:schemeClr val="bg1"/>
                </a:solidFill>
              </a:rPr>
              <a:t>is a box plot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of the </a:t>
            </a:r>
            <a:r>
              <a:rPr lang="en-US" altLang="ja-JP" sz="2400" b="1" dirty="0">
                <a:solidFill>
                  <a:schemeClr val="bg1"/>
                </a:solidFill>
              </a:rPr>
              <a:t>average wind speed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  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The </a:t>
            </a:r>
            <a:r>
              <a:rPr lang="en-US" altLang="ja-JP" sz="2400" b="1" dirty="0">
                <a:solidFill>
                  <a:schemeClr val="bg1"/>
                </a:solidFill>
              </a:rPr>
              <a:t>box plot of the left side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represents those from </a:t>
            </a:r>
            <a:r>
              <a:rPr lang="en-US" altLang="ja-JP" sz="2400" b="1" dirty="0">
                <a:solidFill>
                  <a:schemeClr val="bg1"/>
                </a:solidFill>
              </a:rPr>
              <a:t>Nagoya, and the box plot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on </a:t>
            </a:r>
            <a:r>
              <a:rPr lang="en-US" altLang="ja-JP" sz="2400" b="1" dirty="0">
                <a:solidFill>
                  <a:schemeClr val="bg1"/>
                </a:solidFill>
              </a:rPr>
              <a:t>the right side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represents those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from </a:t>
            </a:r>
            <a:r>
              <a:rPr lang="en-US" altLang="ja-JP" sz="2400" b="1" dirty="0">
                <a:solidFill>
                  <a:schemeClr val="bg1"/>
                </a:solidFill>
              </a:rPr>
              <a:t>Shizuoka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 I </a:t>
            </a:r>
            <a:r>
              <a:rPr lang="en-US" altLang="ja-JP" sz="2400" b="1" dirty="0">
                <a:solidFill>
                  <a:schemeClr val="bg1"/>
                </a:solidFill>
              </a:rPr>
              <a:t>used the data of the wind speed when each station pressure was less than 1000 </a:t>
            </a:r>
            <a:r>
              <a:rPr lang="en-US" altLang="ja-JP" sz="2400" b="1" dirty="0" err="1">
                <a:solidFill>
                  <a:schemeClr val="bg1"/>
                </a:solidFill>
              </a:rPr>
              <a:t>hPa</a:t>
            </a:r>
            <a:r>
              <a:rPr lang="en-US" altLang="ja-JP" sz="2400" b="1" dirty="0">
                <a:solidFill>
                  <a:schemeClr val="bg1"/>
                </a:solidFill>
              </a:rPr>
              <a:t>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81508" y="188568"/>
            <a:ext cx="7489551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A Comparison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the Average Wind Speed</a:t>
            </a:r>
            <a:endParaRPr lang="ja-JP" altLang="en-US" sz="3200" b="1" dirty="0" smtClean="0">
              <a:solidFill>
                <a:prstClr val="black"/>
              </a:solidFill>
            </a:endParaRPr>
          </a:p>
          <a:p>
            <a:r>
              <a:rPr lang="en-US" altLang="ja-JP" sz="3200" b="1" dirty="0" smtClean="0">
                <a:solidFill>
                  <a:prstClr val="black"/>
                </a:solidFill>
              </a:rPr>
              <a:t>between Nagoya and Shizuoka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12" y="1449732"/>
            <a:ext cx="5724525" cy="521970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292096" y="4640428"/>
            <a:ext cx="378050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</a:t>
            </a:r>
            <a:r>
              <a:rPr lang="en-US" altLang="ja-JP" sz="2400" b="1" dirty="0">
                <a:solidFill>
                  <a:prstClr val="white"/>
                </a:solidFill>
              </a:rPr>
              <a:t>If we look at these box plots, we can confirm that the wind speed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in </a:t>
            </a:r>
            <a:r>
              <a:rPr lang="en-US" altLang="ja-JP" sz="2400" b="1" dirty="0">
                <a:solidFill>
                  <a:prstClr val="white"/>
                </a:solidFill>
              </a:rPr>
              <a:t>Shizuoka City is stronger than that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in </a:t>
            </a:r>
            <a:r>
              <a:rPr lang="en-US" altLang="ja-JP" sz="2400" b="1" dirty="0">
                <a:solidFill>
                  <a:prstClr val="white"/>
                </a:solidFill>
              </a:rPr>
              <a:t>Nagoya City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.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8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436" y="188568"/>
            <a:ext cx="8191092" cy="1077218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A Comparison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the Maximum Instantaneous Wind Speed between Nagoya and Shizuoka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112072" y="4077636"/>
            <a:ext cx="3870516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If we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analyze </a:t>
            </a:r>
            <a:r>
              <a:rPr lang="en-US" altLang="ja-JP" sz="2400" b="1" dirty="0">
                <a:solidFill>
                  <a:schemeClr val="bg1"/>
                </a:solidFill>
              </a:rPr>
              <a:t>the maximum instantaneous wind speed, we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will find </a:t>
            </a:r>
            <a:r>
              <a:rPr lang="en-US" altLang="ja-JP" sz="2400" b="1" dirty="0">
                <a:solidFill>
                  <a:schemeClr val="bg1"/>
                </a:solidFill>
              </a:rPr>
              <a:t>the same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results concerning </a:t>
            </a:r>
            <a:r>
              <a:rPr lang="en-US" altLang="ja-JP" sz="2400" b="1" dirty="0">
                <a:solidFill>
                  <a:schemeClr val="bg1"/>
                </a:solidFill>
              </a:rPr>
              <a:t>the average wind speed.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1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61412" y="1609081"/>
            <a:ext cx="8641152" cy="31700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bg1"/>
              </a:gs>
            </a:gsLst>
            <a:lin ang="5400000" scaled="0"/>
          </a:gradFill>
          <a:ln w="38100">
            <a:solidFill>
              <a:schemeClr val="accent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80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8000" b="1" dirty="0">
                <a:solidFill>
                  <a:srgbClr val="FF0000"/>
                </a:solidFill>
              </a:rPr>
              <a:t>second </a:t>
            </a:r>
            <a:r>
              <a:rPr lang="en-US" altLang="ja-JP" sz="8000" b="1" dirty="0" smtClean="0">
                <a:solidFill>
                  <a:srgbClr val="FF0000"/>
                </a:solidFill>
              </a:rPr>
              <a:t>analysis</a:t>
            </a:r>
          </a:p>
          <a:p>
            <a:r>
              <a:rPr lang="en-US" altLang="ja-JP" sz="4000" b="1" dirty="0" smtClean="0">
                <a:solidFill>
                  <a:prstClr val="black"/>
                </a:solidFill>
              </a:rPr>
              <a:t>  of </a:t>
            </a:r>
            <a:r>
              <a:rPr lang="en-US" altLang="ja-JP" sz="4000" b="1" dirty="0">
                <a:solidFill>
                  <a:prstClr val="black"/>
                </a:solidFill>
              </a:rPr>
              <a:t>the typhoon's data is to research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the relationship </a:t>
            </a:r>
            <a:r>
              <a:rPr lang="en-US" altLang="ja-JP" sz="4000" b="1" dirty="0">
                <a:solidFill>
                  <a:prstClr val="black"/>
                </a:solidFill>
              </a:rPr>
              <a:t>between station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pressure and </a:t>
            </a:r>
            <a:r>
              <a:rPr lang="en-US" altLang="ja-JP" sz="4000" b="1" dirty="0">
                <a:solidFill>
                  <a:prstClr val="black"/>
                </a:solidFill>
              </a:rPr>
              <a:t>average wind speed.</a:t>
            </a:r>
            <a:endParaRPr lang="ja-JP" alt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station pressure and average wind speed in Shizuoka.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12072" y="1358724"/>
            <a:ext cx="3960527" cy="52629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If we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look at this </a:t>
            </a:r>
            <a:r>
              <a:rPr lang="en-US" altLang="ja-JP" sz="2400" b="1" dirty="0">
                <a:solidFill>
                  <a:prstClr val="white"/>
                </a:solidFill>
              </a:rPr>
              <a:t>scatter diagram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,  we come to 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conclude that </a:t>
            </a:r>
            <a:r>
              <a:rPr lang="en-US" altLang="ja-JP" sz="2400" b="1" dirty="0">
                <a:solidFill>
                  <a:prstClr val="white"/>
                </a:solidFill>
              </a:rPr>
              <a:t>there 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negative correlation.</a:t>
            </a:r>
          </a:p>
          <a:p>
            <a:r>
              <a:rPr lang="en-US" altLang="ja-JP" sz="2400" b="1" dirty="0">
                <a:solidFill>
                  <a:prstClr val="white"/>
                </a:solidFill>
              </a:rPr>
              <a:t> According to the t-test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of 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coefficient, we can confirm that there is a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strong negative </a:t>
            </a:r>
            <a:r>
              <a:rPr lang="en-US" altLang="ja-JP" sz="2400" b="1" dirty="0">
                <a:solidFill>
                  <a:prstClr val="white"/>
                </a:solidFill>
              </a:rPr>
              <a:t>correlation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en-US" altLang="ja-JP" sz="2400" b="1" dirty="0">
                <a:solidFill>
                  <a:prstClr val="white"/>
                </a:solidFill>
              </a:rPr>
              <a:t>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value of the correlation coefficient is approximately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-0.72. </a:t>
            </a:r>
          </a:p>
          <a:p>
            <a:r>
              <a:rPr lang="en-US" altLang="ja-JP" sz="2400" b="1" dirty="0">
                <a:solidFill>
                  <a:prstClr val="white"/>
                </a:solidFill>
              </a:rPr>
              <a:t>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If the station pressure is low, the average wind speed is strong.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9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station pressure and average wind speed in Shizuoka.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72120" y="1448736"/>
            <a:ext cx="3420456" cy="30469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 The </a:t>
            </a:r>
            <a:r>
              <a:rPr lang="en-US" altLang="ja-JP" sz="2400" b="1" dirty="0">
                <a:solidFill>
                  <a:schemeClr val="bg1"/>
                </a:solidFill>
              </a:rPr>
              <a:t>equation of the regression line is 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   y</a:t>
            </a:r>
            <a:r>
              <a:rPr lang="en-US" altLang="ja-JP" sz="2400" b="1" dirty="0">
                <a:solidFill>
                  <a:schemeClr val="bg1"/>
                </a:solidFill>
              </a:rPr>
              <a:t>=-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0.54 x +</a:t>
            </a:r>
            <a:r>
              <a:rPr lang="en-US" altLang="ja-JP" sz="2400" b="1" dirty="0">
                <a:solidFill>
                  <a:schemeClr val="bg1"/>
                </a:solidFill>
              </a:rPr>
              <a:t>540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Because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is strong, we can predict the average wind speed by the value of station pressure.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station pressure and average wind speed in Nagoya.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02084" y="1448736"/>
            <a:ext cx="3941916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a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strong negative correlation too.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</a:t>
            </a:r>
            <a:r>
              <a:rPr lang="en-US" altLang="ja-JP" sz="2400" b="1" dirty="0">
                <a:solidFill>
                  <a:prstClr val="white"/>
                </a:solidFill>
              </a:rPr>
              <a:t>value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 is about  -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0.89. 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The </a:t>
            </a:r>
            <a:r>
              <a:rPr lang="en-US" altLang="ja-JP" sz="2400" b="1" dirty="0">
                <a:solidFill>
                  <a:schemeClr val="bg1"/>
                </a:solidFill>
              </a:rPr>
              <a:t>equation of the regression line is 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   y</a:t>
            </a:r>
            <a:r>
              <a:rPr lang="en-US" altLang="ja-JP" sz="2400" b="1" dirty="0">
                <a:solidFill>
                  <a:schemeClr val="bg1"/>
                </a:solidFill>
              </a:rPr>
              <a:t>=-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0.42 x +426.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As in the case of Shizuoka, because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is strong, we can predict the average wind speed by the value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station </a:t>
            </a:r>
            <a:r>
              <a:rPr lang="en-US" altLang="ja-JP" sz="2400" b="1" dirty="0">
                <a:solidFill>
                  <a:schemeClr val="bg1"/>
                </a:solidFill>
              </a:rPr>
              <a:t>pressure.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645" y="1022058"/>
            <a:ext cx="6581775" cy="546735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481988" y="6145181"/>
            <a:ext cx="445788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The Japan </a:t>
            </a:r>
            <a:r>
              <a:rPr lang="en-US" altLang="ja-JP" sz="2400" b="1" dirty="0"/>
              <a:t>Meteorological Agency</a:t>
            </a:r>
            <a:endParaRPr kumimoji="1" lang="ja-JP" altLang="en-US" sz="2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33115" y="4509144"/>
            <a:ext cx="3989425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This is a track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Typhoon </a:t>
            </a:r>
            <a:r>
              <a:rPr lang="en-US" altLang="ja-JP" sz="2400" b="1" dirty="0">
                <a:solidFill>
                  <a:schemeClr val="bg1"/>
                </a:solidFill>
              </a:rPr>
              <a:t>17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The period is from September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to October</a:t>
            </a:r>
            <a:r>
              <a:rPr lang="ja-JP" altLang="en-US" sz="2400" b="1" dirty="0">
                <a:solidFill>
                  <a:schemeClr val="bg1"/>
                </a:solidFill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2012.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7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station pressure and average wind speed in </a:t>
            </a:r>
            <a:r>
              <a:rPr lang="en-US" altLang="ja-JP" sz="2800" b="1" dirty="0" err="1" smtClean="0">
                <a:solidFill>
                  <a:prstClr val="black"/>
                </a:solidFill>
              </a:rPr>
              <a:t>Omaezaki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112072" y="1448736"/>
            <a:ext cx="3960528" cy="52629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a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strong negative correlation too.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</a:t>
            </a:r>
            <a:r>
              <a:rPr lang="en-US" altLang="ja-JP" sz="2400" b="1" dirty="0">
                <a:solidFill>
                  <a:prstClr val="white"/>
                </a:solidFill>
              </a:rPr>
              <a:t>value of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the correlation </a:t>
            </a:r>
            <a:r>
              <a:rPr lang="en-US" altLang="ja-JP" sz="2400" b="1" dirty="0">
                <a:solidFill>
                  <a:prstClr val="white"/>
                </a:solidFill>
              </a:rPr>
              <a:t>coefficient 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approximately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-0.88. </a:t>
            </a:r>
            <a:endParaRPr lang="en-US" altLang="ja-JP" sz="2400" b="1" dirty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The </a:t>
            </a:r>
            <a:r>
              <a:rPr lang="en-US" altLang="ja-JP" sz="2400" b="1" dirty="0">
                <a:solidFill>
                  <a:schemeClr val="bg1"/>
                </a:solidFill>
              </a:rPr>
              <a:t>equation of the regression line is 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    y</a:t>
            </a:r>
            <a:r>
              <a:rPr lang="en-US" altLang="ja-JP" sz="2400" b="1" dirty="0">
                <a:solidFill>
                  <a:schemeClr val="bg1"/>
                </a:solidFill>
              </a:rPr>
              <a:t>=-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0.75 x +761.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As in the case of Shizuoka or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Nagoya, because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is strong, we can predict the average wind speed by the value of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the station </a:t>
            </a:r>
            <a:r>
              <a:rPr lang="en-US" altLang="ja-JP" sz="2400" b="1" dirty="0">
                <a:solidFill>
                  <a:schemeClr val="bg1"/>
                </a:solidFill>
              </a:rPr>
              <a:t>pressure.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station pressure and average wind speed in Naha.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62132" y="1628760"/>
            <a:ext cx="3420456" cy="19389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prstClr val="white"/>
                </a:solidFill>
              </a:rPr>
              <a:t>If we look at this scatter diagram, we find that the shape of it is different from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those </a:t>
            </a:r>
            <a:r>
              <a:rPr lang="en-US" altLang="ja-JP" sz="2400" b="1" dirty="0">
                <a:solidFill>
                  <a:prstClr val="white"/>
                </a:solidFill>
              </a:rPr>
              <a:t>of other scatter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diagrams.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81588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</a:rPr>
              <a:t>This scatter diagram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expresses </a:t>
            </a:r>
            <a:r>
              <a:rPr lang="en-US" altLang="ja-JP" sz="2800" b="1" dirty="0">
                <a:solidFill>
                  <a:prstClr val="black"/>
                </a:solidFill>
              </a:rPr>
              <a:t>the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relationship </a:t>
            </a:r>
            <a:r>
              <a:rPr lang="en-US" altLang="ja-JP" sz="2800" b="1" dirty="0">
                <a:solidFill>
                  <a:prstClr val="black"/>
                </a:solidFill>
              </a:rPr>
              <a:t>between station pressure and average wind speed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in </a:t>
            </a:r>
            <a:r>
              <a:rPr lang="en-US" altLang="ja-JP" sz="2800" b="1" dirty="0">
                <a:solidFill>
                  <a:prstClr val="black"/>
                </a:solidFill>
              </a:rPr>
              <a:t>Naha </a:t>
            </a:r>
            <a:r>
              <a:rPr lang="en-US" altLang="ja-JP" sz="2800" b="1" dirty="0">
                <a:solidFill>
                  <a:srgbClr val="FF0000"/>
                </a:solidFill>
              </a:rPr>
              <a:t>before 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                                                the center of the   </a:t>
            </a:r>
          </a:p>
          <a:p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                                                typhoon approached.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156" y="3452895"/>
            <a:ext cx="3306549" cy="330654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81588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This scatter diagram </a:t>
            </a:r>
            <a:r>
              <a:rPr lang="en-US" altLang="ja-JP" sz="2800" b="1" dirty="0" smtClean="0"/>
              <a:t>expresses </a:t>
            </a:r>
            <a:r>
              <a:rPr lang="en-US" altLang="ja-JP" sz="2800" b="1" dirty="0"/>
              <a:t>the </a:t>
            </a:r>
            <a:r>
              <a:rPr lang="en-US" altLang="ja-JP" sz="2800" b="1" dirty="0" smtClean="0"/>
              <a:t>relationship </a:t>
            </a:r>
            <a:r>
              <a:rPr lang="en-US" altLang="ja-JP" sz="2800" b="1" dirty="0"/>
              <a:t>between station pressure and average wind speed </a:t>
            </a:r>
            <a:r>
              <a:rPr lang="en-US" altLang="ja-JP" sz="2800" b="1" dirty="0" smtClean="0"/>
              <a:t>in </a:t>
            </a:r>
            <a:r>
              <a:rPr lang="en-US" altLang="ja-JP" sz="2800" b="1" dirty="0"/>
              <a:t>Naha </a:t>
            </a:r>
            <a:r>
              <a:rPr lang="en-US" altLang="ja-JP" sz="2800" b="1" dirty="0">
                <a:solidFill>
                  <a:srgbClr val="FF0000"/>
                </a:solidFill>
              </a:rPr>
              <a:t>after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</a:t>
            </a:r>
          </a:p>
          <a:p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                                                 the </a:t>
            </a:r>
            <a:r>
              <a:rPr lang="en-US" altLang="ja-JP" sz="2800" b="1" dirty="0">
                <a:solidFill>
                  <a:srgbClr val="FF0000"/>
                </a:solidFill>
              </a:rPr>
              <a:t>center of the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</a:t>
            </a:r>
          </a:p>
          <a:p>
            <a:r>
              <a:rPr lang="en-US" altLang="ja-JP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                                                               typhoon had passed</a:t>
            </a:r>
            <a:r>
              <a:rPr lang="en-US" altLang="ja-JP" sz="2800" b="1" dirty="0">
                <a:solidFill>
                  <a:srgbClr val="FF0000"/>
                </a:solidFill>
              </a:rPr>
              <a:t>.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156" y="3452895"/>
            <a:ext cx="3306549" cy="330654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424" y="188568"/>
            <a:ext cx="8554382" cy="9541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This scatter diagram </a:t>
            </a:r>
            <a:r>
              <a:rPr lang="en-US" altLang="ja-JP" sz="2800" b="1" dirty="0" smtClean="0"/>
              <a:t>expresses </a:t>
            </a:r>
            <a:r>
              <a:rPr lang="en-US" altLang="ja-JP" sz="2800" b="1" dirty="0"/>
              <a:t>the </a:t>
            </a:r>
            <a:r>
              <a:rPr lang="en-US" altLang="ja-JP" sz="2800" b="1" dirty="0" smtClean="0"/>
              <a:t>relationship </a:t>
            </a:r>
            <a:r>
              <a:rPr lang="en-US" altLang="ja-JP" sz="2800" b="1" dirty="0"/>
              <a:t>between station pressure and average wind speed </a:t>
            </a:r>
            <a:r>
              <a:rPr lang="en-US" altLang="ja-JP" sz="2800" b="1" dirty="0" smtClean="0"/>
              <a:t>in Naha.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562132" y="1470384"/>
            <a:ext cx="3330444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This shape means that the </a:t>
            </a:r>
            <a:r>
              <a:rPr lang="en-US" altLang="ja-JP" sz="2800" b="1" dirty="0">
                <a:solidFill>
                  <a:schemeClr val="bg1"/>
                </a:solidFill>
              </a:rPr>
              <a:t>wind speed near the typhoon's center is weak.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41436" y="2708904"/>
            <a:ext cx="2250300" cy="2250300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591736" y="3834054"/>
            <a:ext cx="463561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7182348" y="3286266"/>
            <a:ext cx="0" cy="5477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80024" y="1353576"/>
            <a:ext cx="8802564" cy="37856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7000">
                <a:schemeClr val="bg1"/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8000" b="1" dirty="0" smtClean="0">
                <a:solidFill>
                  <a:srgbClr val="FF0000"/>
                </a:solidFill>
              </a:rPr>
              <a:t>The third analysis</a:t>
            </a:r>
          </a:p>
          <a:p>
            <a:r>
              <a:rPr lang="en-US" altLang="ja-JP" sz="4000" b="1" dirty="0" smtClean="0">
                <a:solidFill>
                  <a:prstClr val="black"/>
                </a:solidFill>
              </a:rPr>
              <a:t>  of the typhoon’s data is to research a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relationship </a:t>
            </a:r>
            <a:r>
              <a:rPr lang="en-US" altLang="ja-JP" sz="4000" b="1" dirty="0">
                <a:solidFill>
                  <a:prstClr val="black"/>
                </a:solidFill>
              </a:rPr>
              <a:t>between average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wind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speed and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maximum instantaneous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wind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speed.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0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38499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average wind speed and maximum instantaneous wind 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                                                             speed in Shizuoka.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528615" y="2604460"/>
            <a:ext cx="4543985" cy="415498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strong positive correlation.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value of the correlation coefficient is approximately  0.87.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The equation of the regression line is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    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y=1.95 </a:t>
            </a:r>
            <a:r>
              <a:rPr lang="en-US" altLang="ja-JP" sz="2400" b="1" dirty="0">
                <a:solidFill>
                  <a:schemeClr val="bg1"/>
                </a:solidFill>
              </a:rPr>
              <a:t>x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+1.96.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  Because the correlation </a:t>
            </a:r>
            <a:r>
              <a:rPr lang="en-US" altLang="ja-JP" sz="2400" b="1" dirty="0">
                <a:solidFill>
                  <a:schemeClr val="bg1"/>
                </a:solidFill>
              </a:rPr>
              <a:t>is strong, we can predict the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maximum instantaneous wind speed using the average </a:t>
            </a:r>
            <a:r>
              <a:rPr lang="en-US" altLang="ja-JP" sz="2400" b="1" dirty="0">
                <a:solidFill>
                  <a:schemeClr val="bg1"/>
                </a:solidFill>
              </a:rPr>
              <a:t>wind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speed.</a:t>
            </a:r>
            <a:endParaRPr lang="en-US" altLang="ja-JP" sz="24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38499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average wind speed and maximum instantaneous wind 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                                                             speed in Nagoya.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040673" y="2258844"/>
            <a:ext cx="4031927" cy="30469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strong positive correlation too.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value of the correlation coefficient is approximately  0.98.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The equation of the regression line is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    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y=1.63 </a:t>
            </a:r>
            <a:r>
              <a:rPr lang="en-US" altLang="ja-JP" sz="2400" b="1" dirty="0">
                <a:solidFill>
                  <a:schemeClr val="bg1"/>
                </a:solidFill>
              </a:rPr>
              <a:t>x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+0.68.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38499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average wind speed and maximum instantaneous wind 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                                                             speed in </a:t>
            </a:r>
            <a:r>
              <a:rPr lang="en-US" altLang="ja-JP" sz="2800" b="1" dirty="0" err="1" smtClean="0">
                <a:solidFill>
                  <a:prstClr val="black"/>
                </a:solidFill>
              </a:rPr>
              <a:t>Omaezaki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040600" y="2258844"/>
            <a:ext cx="4032000" cy="30469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strong positive correlation too.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value of the correlation coefficient is approximately  0.97.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The equation of the regression line is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    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y=1.49 </a:t>
            </a:r>
            <a:r>
              <a:rPr lang="en-US" altLang="ja-JP" sz="2400" b="1" dirty="0">
                <a:solidFill>
                  <a:schemeClr val="bg1"/>
                </a:solidFill>
              </a:rPr>
              <a:t>x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+1.55.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424" y="188568"/>
            <a:ext cx="8554382" cy="138499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This scatter diagram expresses the relationship between average wind speed and maximum instantaneous wind 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                                                                 speed in Naha.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8" y="1448736"/>
            <a:ext cx="5257800" cy="5257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040600" y="2258844"/>
            <a:ext cx="4032000" cy="30469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There </a:t>
            </a:r>
            <a:r>
              <a:rPr lang="en-US" altLang="ja-JP" sz="2400" b="1" dirty="0">
                <a:solidFill>
                  <a:prstClr val="white"/>
                </a:solidFill>
              </a:rPr>
              <a:t>is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a strong positive correlation too.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 The value of the correlation coefficient is approximately  0.99.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The equation of the regression line is </a:t>
            </a:r>
          </a:p>
          <a:p>
            <a:r>
              <a:rPr lang="en-US" altLang="ja-JP" sz="2400" b="1" dirty="0">
                <a:solidFill>
                  <a:schemeClr val="bg1"/>
                </a:solidFill>
              </a:rPr>
              <a:t>     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y=1.60 </a:t>
            </a:r>
            <a:r>
              <a:rPr lang="en-US" altLang="ja-JP" sz="2400" b="1" dirty="0">
                <a:solidFill>
                  <a:schemeClr val="bg1"/>
                </a:solidFill>
              </a:rPr>
              <a:t>x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-0.43.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17376" y="368591"/>
            <a:ext cx="5869299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prstClr val="black"/>
                </a:solidFill>
              </a:rPr>
              <a:t>The </a:t>
            </a:r>
            <a:r>
              <a:rPr lang="en-US" altLang="ja-JP" sz="3200" b="1" dirty="0">
                <a:solidFill>
                  <a:prstClr val="black"/>
                </a:solidFill>
              </a:rPr>
              <a:t>Track of Typhoon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17 in 2012</a:t>
            </a:r>
            <a:endParaRPr lang="ja-JP" altLang="en-US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agora.ex.nii.ac.jp/digital-typhoon/wnp/by-name/201217/bm/640x480/MTS212093010.20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04" y="1246209"/>
            <a:ext cx="6300840" cy="4725630"/>
          </a:xfrm>
          <a:prstGeom prst="rect">
            <a:avLst/>
          </a:prstGeom>
          <a:noFill/>
          <a:ln w="508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068114" y="6207767"/>
            <a:ext cx="482446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b="1" dirty="0"/>
              <a:t>http://</a:t>
            </a:r>
            <a:r>
              <a:rPr lang="en-US" altLang="ja-JP" sz="2400" b="1" dirty="0" err="1"/>
              <a:t>agora.ex.nii.ac.jp</a:t>
            </a:r>
            <a:r>
              <a:rPr lang="en-US" altLang="ja-JP" sz="2400" b="1" dirty="0"/>
              <a:t>/~</a:t>
            </a:r>
            <a:r>
              <a:rPr lang="en-US" altLang="ja-JP" sz="2400" b="1" dirty="0" err="1"/>
              <a:t>kitamoto</a:t>
            </a:r>
            <a:r>
              <a:rPr lang="en-US" altLang="ja-JP" sz="2400" b="1" dirty="0"/>
              <a:t>/</a:t>
            </a:r>
            <a:endParaRPr lang="ja-JP" altLang="en-US" sz="2400" b="1" dirty="0"/>
          </a:p>
        </p:txBody>
      </p:sp>
      <p:sp>
        <p:nvSpPr>
          <p:cNvPr id="8" name="四角形吹き出し 7"/>
          <p:cNvSpPr/>
          <p:nvPr/>
        </p:nvSpPr>
        <p:spPr>
          <a:xfrm>
            <a:off x="5800951" y="2317522"/>
            <a:ext cx="2430324" cy="540072"/>
          </a:xfrm>
          <a:prstGeom prst="wedgeRectCallout">
            <a:avLst>
              <a:gd name="adj1" fmla="val -86821"/>
              <a:gd name="adj2" fmla="val 187529"/>
            </a:avLst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92" y="2337251"/>
            <a:ext cx="20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Toyohashi City</a:t>
            </a:r>
            <a:endParaRPr kumimoji="1" lang="ja-JP" altLang="en-US" sz="2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33032" y="4599155"/>
            <a:ext cx="543931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This typhoon struck near Toyohashi City.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815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412" y="368592"/>
            <a:ext cx="8641152" cy="169277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7000">
                <a:schemeClr val="bg1"/>
              </a:gs>
            </a:gsLst>
            <a:lin ang="5400000" scaled="0"/>
            <a:tileRect r="-100000" b="-100000"/>
          </a:gradFill>
          <a:ln w="38100">
            <a:solidFill>
              <a:schemeClr val="accent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From the </a:t>
            </a:r>
            <a:r>
              <a:rPr lang="en-US" altLang="ja-JP" sz="4400" b="1" dirty="0">
                <a:solidFill>
                  <a:srgbClr val="FF0000"/>
                </a:solidFill>
              </a:rPr>
              <a:t>first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analysis, </a:t>
            </a:r>
          </a:p>
          <a:p>
            <a:r>
              <a:rPr lang="en-US" altLang="ja-JP" sz="3200" b="1" dirty="0" smtClean="0">
                <a:solidFill>
                  <a:prstClr val="black"/>
                </a:solidFill>
              </a:rPr>
              <a:t> 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the wind speed on right side of the </a:t>
            </a:r>
            <a:r>
              <a:rPr lang="en-US" altLang="ja-JP" sz="2800" b="1" dirty="0">
                <a:solidFill>
                  <a:prstClr val="black"/>
                </a:solidFill>
              </a:rPr>
              <a:t>typhoon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is stronger than that of  the left side </a:t>
            </a:r>
            <a:r>
              <a:rPr lang="en-US" altLang="ja-JP" sz="2800" b="1" dirty="0">
                <a:solidFill>
                  <a:prstClr val="black"/>
                </a:solidFill>
              </a:rPr>
              <a:t>of the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typhoon.</a:t>
            </a:r>
            <a:endParaRPr lang="ja-JP" alt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1412" y="4678168"/>
            <a:ext cx="8641152" cy="1631216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7000">
                <a:schemeClr val="bg1"/>
              </a:gs>
            </a:gsLst>
            <a:lin ang="5400000" scaled="0"/>
          </a:gradFill>
          <a:ln w="38100">
            <a:solidFill>
              <a:schemeClr val="accent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From the third analysis,</a:t>
            </a:r>
          </a:p>
          <a:p>
            <a:r>
              <a:rPr lang="en-US" altLang="ja-JP" sz="2800" b="1" dirty="0" smtClean="0">
                <a:solidFill>
                  <a:prstClr val="black"/>
                </a:solidFill>
              </a:rPr>
              <a:t>  the maximum </a:t>
            </a:r>
            <a:r>
              <a:rPr lang="en-US" altLang="ja-JP" sz="2800" b="1" dirty="0">
                <a:solidFill>
                  <a:prstClr val="black"/>
                </a:solidFill>
              </a:rPr>
              <a:t>instantaneous wind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speed of the typhoon is approximately 1.5 times the average wind speed.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1412" y="2357029"/>
            <a:ext cx="8641152" cy="206210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bg1"/>
              </a:gs>
            </a:gsLst>
            <a:lin ang="5400000" scaled="0"/>
          </a:gradFill>
          <a:ln w="38100">
            <a:solidFill>
              <a:schemeClr val="accent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From the </a:t>
            </a:r>
            <a:r>
              <a:rPr lang="en-US" altLang="ja-JP" sz="4400" b="1" dirty="0">
                <a:solidFill>
                  <a:srgbClr val="FF0000"/>
                </a:solidFill>
              </a:rPr>
              <a:t>second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analysis,</a:t>
            </a:r>
          </a:p>
          <a:p>
            <a:r>
              <a:rPr lang="en-US" altLang="ja-JP" sz="2800" b="1" dirty="0">
                <a:solidFill>
                  <a:prstClr val="black"/>
                </a:solidFill>
              </a:rPr>
              <a:t> 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if </a:t>
            </a:r>
            <a:r>
              <a:rPr lang="en-US" altLang="ja-JP" sz="2800" b="1" dirty="0">
                <a:solidFill>
                  <a:prstClr val="black"/>
                </a:solidFill>
              </a:rPr>
              <a:t>the station pressure is low, the wind speed is strong. If we use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a </a:t>
            </a:r>
            <a:r>
              <a:rPr lang="en-US" altLang="ja-JP" sz="2800" b="1" dirty="0">
                <a:solidFill>
                  <a:prstClr val="black"/>
                </a:solidFill>
              </a:rPr>
              <a:t>regression line, there will be a possibility to be able to predict wind speed by the 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station pressure.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3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1497" y="908664"/>
            <a:ext cx="7561008" cy="501675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7000">
                <a:schemeClr val="bg1"/>
              </a:gs>
            </a:gsLst>
            <a:lin ang="5400000" scaled="0"/>
            <a:tileRect r="-100000" b="-100000"/>
          </a:gradFill>
          <a:ln w="38100">
            <a:solidFill>
              <a:schemeClr val="accent1"/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80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8000" b="1" dirty="0">
                <a:solidFill>
                  <a:srgbClr val="FF0000"/>
                </a:solidFill>
              </a:rPr>
              <a:t>first analysis </a:t>
            </a:r>
            <a:endParaRPr lang="en-US" altLang="ja-JP" sz="8000" b="1" dirty="0" smtClean="0">
              <a:solidFill>
                <a:srgbClr val="FF0000"/>
              </a:solidFill>
            </a:endParaRPr>
          </a:p>
          <a:p>
            <a:r>
              <a:rPr lang="en-US" altLang="ja-JP" sz="4000" b="1" dirty="0" smtClean="0">
                <a:solidFill>
                  <a:prstClr val="black"/>
                </a:solidFill>
              </a:rPr>
              <a:t>  of </a:t>
            </a:r>
            <a:r>
              <a:rPr lang="en-US" altLang="ja-JP" sz="4000" b="1" dirty="0">
                <a:solidFill>
                  <a:prstClr val="black"/>
                </a:solidFill>
              </a:rPr>
              <a:t>the typhoon's data is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to 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research the difference </a:t>
            </a:r>
            <a:r>
              <a:rPr lang="en-US" altLang="ja-JP" sz="4000" b="1" dirty="0">
                <a:solidFill>
                  <a:prstClr val="black"/>
                </a:solidFill>
              </a:rPr>
              <a:t>between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the wind speed of the right side 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of the </a:t>
            </a:r>
            <a:r>
              <a:rPr lang="en-US" altLang="ja-JP" sz="4000" b="1" dirty="0">
                <a:solidFill>
                  <a:prstClr val="black"/>
                </a:solidFill>
              </a:rPr>
              <a:t>typhoon and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ones from   </a:t>
            </a:r>
          </a:p>
          <a:p>
            <a:r>
              <a:rPr lang="en-US" altLang="ja-JP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 the left side.</a:t>
            </a:r>
          </a:p>
          <a:p>
            <a:endParaRPr lang="ja-JP" alt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1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21700" y="2078820"/>
            <a:ext cx="6316482" cy="46166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This red arrow shows the track of Typhoon 17.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5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Ｔ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2060"/>
                </a:solidFill>
              </a:rPr>
              <a:t>Shizuoka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Yahoo</a:t>
            </a:r>
            <a:endParaRPr kumimoji="1" lang="ja-JP" altLang="en-US" sz="2400" b="1" dirty="0"/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5948" y="5028327"/>
            <a:ext cx="2805848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  Toyohashi </a:t>
            </a:r>
            <a:r>
              <a:rPr lang="en-US" altLang="ja-JP" sz="2400" b="1" dirty="0">
                <a:solidFill>
                  <a:schemeClr val="bg1"/>
                </a:solidFill>
              </a:rPr>
              <a:t>City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is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situated </a:t>
            </a:r>
            <a:r>
              <a:rPr lang="en-US" altLang="ja-JP" sz="2400" b="1" dirty="0">
                <a:solidFill>
                  <a:schemeClr val="bg1"/>
                </a:solidFill>
              </a:rPr>
              <a:t>in Shizuoka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Prefecture</a:t>
            </a:r>
            <a:r>
              <a:rPr lang="en-US" altLang="ja-JP" sz="2400" b="1" dirty="0">
                <a:solidFill>
                  <a:schemeClr val="bg1"/>
                </a:solidFill>
              </a:rPr>
              <a:t>. 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951784" y="5139228"/>
            <a:ext cx="45006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4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400" y="1839667"/>
            <a:ext cx="8922072" cy="1200329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Shizuoka </a:t>
            </a:r>
            <a:r>
              <a:rPr lang="en-US" altLang="ja-JP" sz="2400" b="1" dirty="0">
                <a:solidFill>
                  <a:prstClr val="white"/>
                </a:solidFill>
              </a:rPr>
              <a:t>City and </a:t>
            </a:r>
            <a:r>
              <a:rPr lang="en-US" altLang="ja-JP" sz="2400" b="1" dirty="0" err="1">
                <a:solidFill>
                  <a:prstClr val="white"/>
                </a:solidFill>
              </a:rPr>
              <a:t>Omaezaki</a:t>
            </a:r>
            <a:r>
              <a:rPr lang="en-US" altLang="ja-JP" sz="2400" b="1" dirty="0">
                <a:solidFill>
                  <a:prstClr val="white"/>
                </a:solidFill>
              </a:rPr>
              <a:t> City are situated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on </a:t>
            </a:r>
            <a:r>
              <a:rPr lang="en-US" altLang="ja-JP" sz="2400" b="1" dirty="0">
                <a:solidFill>
                  <a:prstClr val="white"/>
                </a:solidFill>
              </a:rPr>
              <a:t>the </a:t>
            </a:r>
            <a:r>
              <a:rPr lang="en-US" altLang="ja-JP" sz="2400" b="1" dirty="0">
                <a:solidFill>
                  <a:srgbClr val="FF0000"/>
                </a:solidFill>
              </a:rPr>
              <a:t>east</a:t>
            </a:r>
            <a:r>
              <a:rPr lang="en-US" altLang="ja-JP" sz="2400" b="1" dirty="0">
                <a:solidFill>
                  <a:prstClr val="white"/>
                </a:solidFill>
              </a:rPr>
              <a:t> side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or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the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right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side of </a:t>
            </a:r>
            <a:r>
              <a:rPr lang="en-US" altLang="ja-JP" sz="2400" b="1" dirty="0">
                <a:solidFill>
                  <a:prstClr val="white"/>
                </a:solidFill>
              </a:rPr>
              <a:t>Toyohashi City. </a:t>
            </a:r>
            <a:endParaRPr lang="en-US" altLang="ja-JP" sz="2400" b="1" dirty="0" smtClean="0">
              <a:solidFill>
                <a:prstClr val="white"/>
              </a:solidFill>
            </a:endParaRPr>
          </a:p>
          <a:p>
            <a:r>
              <a:rPr lang="en-US" altLang="ja-JP" sz="2400" b="1" dirty="0">
                <a:solidFill>
                  <a:prstClr val="white"/>
                </a:solidFill>
              </a:rPr>
              <a:t>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</a:t>
            </a:r>
            <a:r>
              <a:rPr lang="en-US" altLang="ja-JP" sz="2400" b="1" dirty="0" err="1" smtClean="0">
                <a:solidFill>
                  <a:prstClr val="white"/>
                </a:solidFill>
              </a:rPr>
              <a:t>Omaezaki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</a:t>
            </a:r>
            <a:r>
              <a:rPr lang="en-US" altLang="ja-JP" sz="2400" b="1" dirty="0">
                <a:solidFill>
                  <a:prstClr val="white"/>
                </a:solidFill>
              </a:rPr>
              <a:t>City is </a:t>
            </a:r>
            <a:r>
              <a:rPr lang="en-US" altLang="ja-JP" sz="2400" b="1" dirty="0">
                <a:solidFill>
                  <a:srgbClr val="FF0000"/>
                </a:solidFill>
              </a:rPr>
              <a:t>nearer</a:t>
            </a:r>
            <a:r>
              <a:rPr lang="en-US" altLang="ja-JP" sz="2400" b="1" dirty="0">
                <a:solidFill>
                  <a:prstClr val="white"/>
                </a:solidFill>
              </a:rPr>
              <a:t> to Toyohashi City than Shizuoka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City.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3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46954" y="3789048"/>
            <a:ext cx="2204830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prstClr val="white"/>
                </a:solidFill>
              </a:rPr>
              <a:t>  Nagoya </a:t>
            </a:r>
            <a:r>
              <a:rPr lang="en-US" altLang="ja-JP" sz="2400" b="1" dirty="0">
                <a:solidFill>
                  <a:prstClr val="white"/>
                </a:solidFill>
              </a:rPr>
              <a:t>City is </a:t>
            </a:r>
            <a:endParaRPr lang="en-US" altLang="ja-JP" sz="2400" b="1" dirty="0" smtClean="0">
              <a:solidFill>
                <a:prstClr val="white"/>
              </a:solidFill>
            </a:endParaRP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situated on the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west</a:t>
            </a:r>
            <a:r>
              <a:rPr lang="en-US" altLang="ja-JP" sz="2400" b="1" dirty="0">
                <a:solidFill>
                  <a:prstClr val="white"/>
                </a:solidFill>
              </a:rPr>
              <a:t> side 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or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left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 side of </a:t>
            </a:r>
          </a:p>
          <a:p>
            <a:r>
              <a:rPr lang="en-US" altLang="ja-JP" sz="2400" b="1" dirty="0" smtClean="0">
                <a:solidFill>
                  <a:prstClr val="white"/>
                </a:solidFill>
              </a:rPr>
              <a:t>Toyohashi </a:t>
            </a:r>
            <a:r>
              <a:rPr lang="en-US" altLang="ja-JP" sz="2400" b="1" dirty="0">
                <a:solidFill>
                  <a:prstClr val="white"/>
                </a:solidFill>
              </a:rPr>
              <a:t>City.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2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841" y="188568"/>
            <a:ext cx="5491824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prstClr val="black"/>
                </a:solidFill>
              </a:rPr>
              <a:t>The Track </a:t>
            </a:r>
            <a:r>
              <a:rPr lang="en-US" altLang="ja-JP" sz="3200" b="1" dirty="0">
                <a:solidFill>
                  <a:prstClr val="black"/>
                </a:solidFill>
              </a:rPr>
              <a:t>of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Typhoon </a:t>
            </a:r>
            <a:r>
              <a:rPr lang="en-US" altLang="ja-JP" sz="3200" b="1" dirty="0">
                <a:solidFill>
                  <a:prstClr val="black"/>
                </a:solidFill>
              </a:rPr>
              <a:t>17 </a:t>
            </a:r>
            <a:r>
              <a:rPr lang="en-US" altLang="ja-JP" sz="3200" b="1" dirty="0" smtClean="0">
                <a:solidFill>
                  <a:prstClr val="black"/>
                </a:solidFill>
              </a:rPr>
              <a:t>, 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85" y="1268712"/>
            <a:ext cx="8494109" cy="529009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2501724" y="1358724"/>
            <a:ext cx="4050540" cy="50843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391976" y="3158964"/>
            <a:ext cx="810108" cy="8101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7258" y="3294285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Ｔ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31568" y="2888928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401844" y="5049216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452384" y="3969072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2300" y="3338988"/>
            <a:ext cx="15074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Shizuoka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8356" y="5426116"/>
            <a:ext cx="167372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Toyohashi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1556" y="3265828"/>
            <a:ext cx="1298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>Nagoya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1924" y="6297779"/>
            <a:ext cx="97154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Yahoo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52264" y="5679300"/>
            <a:ext cx="270036" cy="270036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8196" y="5049216"/>
            <a:ext cx="16513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002060"/>
                </a:solidFill>
              </a:rPr>
              <a:t>Omaezaki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79682" y="2373276"/>
            <a:ext cx="7582810" cy="2554545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4000" b="1" dirty="0" smtClean="0">
                <a:solidFill>
                  <a:prstClr val="white"/>
                </a:solidFill>
              </a:rPr>
              <a:t>  </a:t>
            </a:r>
            <a:r>
              <a:rPr lang="en-US" altLang="ja-JP" sz="4000" b="1" dirty="0">
                <a:solidFill>
                  <a:prstClr val="white"/>
                </a:solidFill>
              </a:rPr>
              <a:t>The viewpoint is that the wind speed of the east side of typhoon's course is stronger than ones of the west side of typhoon's course</a:t>
            </a:r>
            <a:r>
              <a:rPr lang="en-US" altLang="ja-JP" sz="4000" b="1" dirty="0" smtClean="0">
                <a:solidFill>
                  <a:prstClr val="white"/>
                </a:solidFill>
              </a:rPr>
              <a:t>.</a:t>
            </a:r>
            <a:endParaRPr lang="ja-JP" alt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01604" y="1898796"/>
            <a:ext cx="6212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9900" b="1" dirty="0" smtClean="0">
                <a:solidFill>
                  <a:srgbClr val="FFFF00"/>
                </a:solidFill>
              </a:rPr>
              <a:t>Why?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1299</Words>
  <Application>Microsoft Office PowerPoint</Application>
  <PresentationFormat>画面に合わせる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Office ​​テーマ</vt:lpstr>
      <vt:lpstr>1_Office ​​テーマ</vt:lpstr>
      <vt:lpstr>2_Office ​​テーマ</vt:lpstr>
      <vt:lpstr>3_Office ​​テーマ</vt:lpstr>
      <vt:lpstr>Analysis of typhoon's data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IWAKUNI</cp:lastModifiedBy>
  <cp:revision>114</cp:revision>
  <dcterms:created xsi:type="dcterms:W3CDTF">2013-01-20T05:57:42Z</dcterms:created>
  <dcterms:modified xsi:type="dcterms:W3CDTF">2013-02-12T04:51:31Z</dcterms:modified>
</cp:coreProperties>
</file>